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765" r:id="rId3"/>
    <p:sldId id="682" r:id="rId4"/>
    <p:sldId id="266" r:id="rId5"/>
    <p:sldId id="766" r:id="rId6"/>
    <p:sldId id="269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63D3A-B7CC-4E77-8EAF-0480C89431A8}" type="datetimeFigureOut">
              <a:rPr lang="pt-BR" smtClean="0"/>
              <a:t>30/07/2024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CDC2-D172-4A3F-94B4-B2BC61E08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89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89EDD-CAEE-41A4-A403-E6B2EC77C4C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59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0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8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8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3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5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8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0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2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64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6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8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7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6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81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10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03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2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2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0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782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20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948E-4B36-3962-4DB9-4AFB204D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731" y="3428998"/>
            <a:ext cx="7572652" cy="2268559"/>
          </a:xfrm>
        </p:spPr>
        <p:txBody>
          <a:bodyPr>
            <a:normAutofit fontScale="90000"/>
          </a:bodyPr>
          <a:lstStyle/>
          <a:p>
            <a:r>
              <a:rPr lang="pt-BR" dirty="0"/>
              <a:t>ÁREA</a:t>
            </a:r>
            <a:br>
              <a:rPr lang="pt-BR" dirty="0"/>
            </a:br>
            <a:r>
              <a:rPr lang="pt-BR" dirty="0"/>
              <a:t>LOGÍSTICA</a:t>
            </a:r>
            <a:br>
              <a:rPr lang="pt-BR" dirty="0"/>
            </a:br>
            <a:r>
              <a:rPr lang="pt-B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87846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142041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 Logística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585924"/>
            <a:ext cx="9889725" cy="60016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Organização dos estoques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Inventários mais eficientes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Organização dos estoques externo (Iguatemi/JK ter um canal separado entre lojas e CD, inventario cíclico, equipe treinada com os processos, otimização e adequação, estoque de matérias com giro adequado)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Trabalhar com a liderança da Logística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Organizar Petropolis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Implantar automatização de frete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 uma equipe multifuncional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 as performances nos prazo de entrega das transportadoras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Informatização do frete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Implantar Logística 4.0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27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106015" y="1234383"/>
            <a:ext cx="119799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Criarmos uma solução junto a TI  para termos uma gestão automatizada nos controles de Fretes e alocação do Centro de Custos.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Termos uma conferência sistêmica de todos os fretes.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Termos uma entrada totalmente automatizada de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CTE´s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Faturas.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Termos uma contabilização automática de valor de frete por centro de custo.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Otimizar conferencia e ganho de produtividade.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Diminuir a probabilidade de cobranças indevidas.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Redução de despesa mensal com fretes com conferencia automática.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Contabilização correta dos valores de frete.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Tomada de credito de imposto pelo registro correto do documento fiscal.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Otimização de headcount pela automatização e registros de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CTE´s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faturas.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Custos: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Alocado no T.I.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900BAB1-D767-BAEB-4884-F7247A454931}"/>
              </a:ext>
            </a:extLst>
          </p:cNvPr>
          <p:cNvSpPr txBox="1"/>
          <p:nvPr/>
        </p:nvSpPr>
        <p:spPr>
          <a:xfrm>
            <a:off x="221941" y="227686"/>
            <a:ext cx="740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 Logística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Informatização frete/2024 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87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Logística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7235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Criar sistemas e dashboards para otimizar o dia a dia da área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Medir as reclamações recebidas dos clientes de e-commerce, atacado, franquia e Lojas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Inventario cíclicos dos CD e Lojas de Iguatemi e JK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630294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Implantar Logística 4.0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5081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Automatização de frete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Gestão à vista  nas áreas (RIO/PETROP)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Criar canal separado para os CD de Iguatemi e JK das lojas,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 a acuracidade na separação e conferencia dos pedidos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0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490" y="73510"/>
            <a:ext cx="805663" cy="42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B354F9-9DD0-4910-9EDE-1EE9F871DCD8}"/>
              </a:ext>
            </a:extLst>
          </p:cNvPr>
          <p:cNvSpPr txBox="1"/>
          <p:nvPr/>
        </p:nvSpPr>
        <p:spPr>
          <a:xfrm>
            <a:off x="689110" y="39688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Cronograma </a:t>
            </a:r>
          </a:p>
        </p:txBody>
      </p:sp>
      <p:pic>
        <p:nvPicPr>
          <p:cNvPr id="4" name="Imagem 3" descr="objective130">
            <a:extLst>
              <a:ext uri="{FF2B5EF4-FFF2-40B4-BE49-F238E27FC236}">
                <a16:creationId xmlns:a16="http://schemas.microsoft.com/office/drawing/2014/main" id="{9F7133D1-AFBE-47FA-AE95-76C8A1702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-8130"/>
            <a:ext cx="605873" cy="5620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56DD54C5-6E06-457B-B67A-EC3582CF27C9}"/>
              </a:ext>
            </a:extLst>
          </p:cNvPr>
          <p:cNvGraphicFramePr>
            <a:graphicFrameLocks noGrp="1"/>
          </p:cNvGraphicFramePr>
          <p:nvPr/>
        </p:nvGraphicFramePr>
        <p:xfrm>
          <a:off x="727788" y="579719"/>
          <a:ext cx="8899181" cy="541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665">
                  <a:extLst>
                    <a:ext uri="{9D8B030D-6E8A-4147-A177-3AD203B41FA5}">
                      <a16:colId xmlns:a16="http://schemas.microsoft.com/office/drawing/2014/main" val="2633638724"/>
                    </a:ext>
                  </a:extLst>
                </a:gridCol>
                <a:gridCol w="531273">
                  <a:extLst>
                    <a:ext uri="{9D8B030D-6E8A-4147-A177-3AD203B41FA5}">
                      <a16:colId xmlns:a16="http://schemas.microsoft.com/office/drawing/2014/main" val="3290536743"/>
                    </a:ext>
                  </a:extLst>
                </a:gridCol>
                <a:gridCol w="441143">
                  <a:extLst>
                    <a:ext uri="{9D8B030D-6E8A-4147-A177-3AD203B41FA5}">
                      <a16:colId xmlns:a16="http://schemas.microsoft.com/office/drawing/2014/main" val="701329914"/>
                    </a:ext>
                  </a:extLst>
                </a:gridCol>
                <a:gridCol w="565042">
                  <a:extLst>
                    <a:ext uri="{9D8B030D-6E8A-4147-A177-3AD203B41FA5}">
                      <a16:colId xmlns:a16="http://schemas.microsoft.com/office/drawing/2014/main" val="1921050421"/>
                    </a:ext>
                  </a:extLst>
                </a:gridCol>
                <a:gridCol w="631562">
                  <a:extLst>
                    <a:ext uri="{9D8B030D-6E8A-4147-A177-3AD203B41FA5}">
                      <a16:colId xmlns:a16="http://schemas.microsoft.com/office/drawing/2014/main" val="807252968"/>
                    </a:ext>
                  </a:extLst>
                </a:gridCol>
                <a:gridCol w="631562">
                  <a:extLst>
                    <a:ext uri="{9D8B030D-6E8A-4147-A177-3AD203B41FA5}">
                      <a16:colId xmlns:a16="http://schemas.microsoft.com/office/drawing/2014/main" val="3194742743"/>
                    </a:ext>
                  </a:extLst>
                </a:gridCol>
                <a:gridCol w="631562">
                  <a:extLst>
                    <a:ext uri="{9D8B030D-6E8A-4147-A177-3AD203B41FA5}">
                      <a16:colId xmlns:a16="http://schemas.microsoft.com/office/drawing/2014/main" val="3329184021"/>
                    </a:ext>
                  </a:extLst>
                </a:gridCol>
                <a:gridCol w="631562">
                  <a:extLst>
                    <a:ext uri="{9D8B030D-6E8A-4147-A177-3AD203B41FA5}">
                      <a16:colId xmlns:a16="http://schemas.microsoft.com/office/drawing/2014/main" val="2063227449"/>
                    </a:ext>
                  </a:extLst>
                </a:gridCol>
                <a:gridCol w="631562">
                  <a:extLst>
                    <a:ext uri="{9D8B030D-6E8A-4147-A177-3AD203B41FA5}">
                      <a16:colId xmlns:a16="http://schemas.microsoft.com/office/drawing/2014/main" val="139379840"/>
                    </a:ext>
                  </a:extLst>
                </a:gridCol>
                <a:gridCol w="631562">
                  <a:extLst>
                    <a:ext uri="{9D8B030D-6E8A-4147-A177-3AD203B41FA5}">
                      <a16:colId xmlns:a16="http://schemas.microsoft.com/office/drawing/2014/main" val="3269508098"/>
                    </a:ext>
                  </a:extLst>
                </a:gridCol>
                <a:gridCol w="631562">
                  <a:extLst>
                    <a:ext uri="{9D8B030D-6E8A-4147-A177-3AD203B41FA5}">
                      <a16:colId xmlns:a16="http://schemas.microsoft.com/office/drawing/2014/main" val="4110716619"/>
                    </a:ext>
                  </a:extLst>
                </a:gridCol>
                <a:gridCol w="631562">
                  <a:extLst>
                    <a:ext uri="{9D8B030D-6E8A-4147-A177-3AD203B41FA5}">
                      <a16:colId xmlns:a16="http://schemas.microsoft.com/office/drawing/2014/main" val="3739097805"/>
                    </a:ext>
                  </a:extLst>
                </a:gridCol>
                <a:gridCol w="631562">
                  <a:extLst>
                    <a:ext uri="{9D8B030D-6E8A-4147-A177-3AD203B41FA5}">
                      <a16:colId xmlns:a16="http://schemas.microsoft.com/office/drawing/2014/main" val="2947277126"/>
                    </a:ext>
                  </a:extLst>
                </a:gridCol>
              </a:tblGrid>
              <a:tr h="341646">
                <a:tc>
                  <a:txBody>
                    <a:bodyPr/>
                    <a:lstStyle/>
                    <a:p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19629"/>
                  </a:ext>
                </a:extLst>
              </a:tr>
              <a:tr h="332814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36815"/>
                  </a:ext>
                </a:extLst>
              </a:tr>
              <a:tr h="465063">
                <a:tc>
                  <a:txBody>
                    <a:bodyPr/>
                    <a:lstStyle/>
                    <a:p>
                      <a:r>
                        <a:rPr lang="pt-BR" sz="800" dirty="0"/>
                        <a:t>Termos uma conferência sistêmica de todos os fretes.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/>
                    </a:p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52265"/>
                  </a:ext>
                </a:extLst>
              </a:tr>
              <a:tr h="41601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Termos uma entrada totalmente automatizada de Faturas.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94185"/>
                  </a:ext>
                </a:extLst>
              </a:tr>
              <a:tr h="5409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Termos uma contabilização automática de valor de frete por centro de custo.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17838"/>
                  </a:ext>
                </a:extLst>
              </a:tr>
              <a:tr h="5409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Otimizar conferencia e ganho de produtividade.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0015"/>
                  </a:ext>
                </a:extLst>
              </a:tr>
              <a:tr h="5409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Diminuir a probabilidade de cobranças indevidas.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548682"/>
                  </a:ext>
                </a:extLst>
              </a:tr>
              <a:tr h="45900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pt-BR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87598"/>
                  </a:ext>
                </a:extLst>
              </a:tr>
              <a:tr h="427057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8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574718"/>
                  </a:ext>
                </a:extLst>
              </a:tr>
              <a:tr h="456026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800353"/>
                  </a:ext>
                </a:extLst>
              </a:tr>
              <a:tr h="785643">
                <a:tc>
                  <a:txBody>
                    <a:bodyPr/>
                    <a:lstStyle/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BR" sz="800" dirty="0">
                        <a:solidFill>
                          <a:prstClr val="whit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982901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84A3D963-9C6C-4F60-8B11-CBF279E01312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604874"/>
          <a:ext cx="4837043" cy="369332"/>
        </p:xfrm>
        <a:graphic>
          <a:graphicData uri="http://schemas.openxmlformats.org/drawingml/2006/table">
            <a:tbl>
              <a:tblPr/>
              <a:tblGrid>
                <a:gridCol w="4837043">
                  <a:extLst>
                    <a:ext uri="{9D8B030D-6E8A-4147-A177-3AD203B41FA5}">
                      <a16:colId xmlns:a16="http://schemas.microsoft.com/office/drawing/2014/main" val="4240179873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r>
                        <a:rPr lang="pt-BR" dirty="0"/>
                        <a:t>    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304179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A1AFD3-E653-4DD9-90D3-89C56EC30C91}"/>
              </a:ext>
            </a:extLst>
          </p:cNvPr>
          <p:cNvSpPr txBox="1"/>
          <p:nvPr/>
        </p:nvSpPr>
        <p:spPr>
          <a:xfrm>
            <a:off x="4761609" y="198867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PRAZOS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398607DC-DA52-44A7-8AB8-B7380ADB3CE0}"/>
              </a:ext>
            </a:extLst>
          </p:cNvPr>
          <p:cNvGraphicFramePr>
            <a:graphicFrameLocks noGrp="1"/>
          </p:cNvGraphicFramePr>
          <p:nvPr/>
        </p:nvGraphicFramePr>
        <p:xfrm>
          <a:off x="4678017" y="599980"/>
          <a:ext cx="2597426" cy="393933"/>
        </p:xfrm>
        <a:graphic>
          <a:graphicData uri="http://schemas.openxmlformats.org/drawingml/2006/table">
            <a:tbl>
              <a:tblPr/>
              <a:tblGrid>
                <a:gridCol w="2597426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39393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2023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D5165AD4-5EAC-47F0-B65D-650581AC88BF}"/>
              </a:ext>
            </a:extLst>
          </p:cNvPr>
          <p:cNvSpPr/>
          <p:nvPr/>
        </p:nvSpPr>
        <p:spPr>
          <a:xfrm>
            <a:off x="689110" y="6604048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1103C7E-1C42-4FAA-B100-78FAF4FC3A20}"/>
              </a:ext>
            </a:extLst>
          </p:cNvPr>
          <p:cNvSpPr/>
          <p:nvPr/>
        </p:nvSpPr>
        <p:spPr>
          <a:xfrm>
            <a:off x="3048000" y="6606277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156427-0662-4925-9F41-26A00193BA6E}"/>
              </a:ext>
            </a:extLst>
          </p:cNvPr>
          <p:cNvSpPr txBox="1"/>
          <p:nvPr/>
        </p:nvSpPr>
        <p:spPr>
          <a:xfrm>
            <a:off x="914394" y="6609992"/>
            <a:ext cx="10363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Tarefas cumprida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4A02C3-31F3-4A77-BA43-0AFEECEBDB7D}"/>
              </a:ext>
            </a:extLst>
          </p:cNvPr>
          <p:cNvSpPr txBox="1"/>
          <p:nvPr/>
        </p:nvSpPr>
        <p:spPr>
          <a:xfrm>
            <a:off x="3419061" y="6621512"/>
            <a:ext cx="1557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Tarefas a realizar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2E597B7-7727-4916-A354-293CD73F331C}"/>
              </a:ext>
            </a:extLst>
          </p:cNvPr>
          <p:cNvSpPr/>
          <p:nvPr/>
        </p:nvSpPr>
        <p:spPr>
          <a:xfrm>
            <a:off x="5022573" y="6595074"/>
            <a:ext cx="225284" cy="2120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31BFA63-18B1-4B1B-BD1B-405E333A5394}"/>
              </a:ext>
            </a:extLst>
          </p:cNvPr>
          <p:cNvSpPr txBox="1"/>
          <p:nvPr/>
        </p:nvSpPr>
        <p:spPr>
          <a:xfrm>
            <a:off x="5360499" y="6614888"/>
            <a:ext cx="2259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 não realizada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28524DA-DDEB-FF58-3C8B-C213C711D6F0}"/>
              </a:ext>
            </a:extLst>
          </p:cNvPr>
          <p:cNvSpPr/>
          <p:nvPr/>
        </p:nvSpPr>
        <p:spPr>
          <a:xfrm>
            <a:off x="2472500" y="1332759"/>
            <a:ext cx="4578217" cy="3533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E13492A-CB31-2030-520A-43038E9292D2}"/>
              </a:ext>
            </a:extLst>
          </p:cNvPr>
          <p:cNvSpPr/>
          <p:nvPr/>
        </p:nvSpPr>
        <p:spPr>
          <a:xfrm>
            <a:off x="2472500" y="1793838"/>
            <a:ext cx="2730758" cy="3533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B465C78-8AD6-F8B3-CA1F-37AE5C7C622E}"/>
              </a:ext>
            </a:extLst>
          </p:cNvPr>
          <p:cNvSpPr/>
          <p:nvPr/>
        </p:nvSpPr>
        <p:spPr>
          <a:xfrm>
            <a:off x="2472501" y="2251739"/>
            <a:ext cx="2730757" cy="3533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54AE7DF-E08D-494D-9C65-279F929AF08F}"/>
              </a:ext>
            </a:extLst>
          </p:cNvPr>
          <p:cNvSpPr/>
          <p:nvPr/>
        </p:nvSpPr>
        <p:spPr>
          <a:xfrm>
            <a:off x="2472500" y="2786455"/>
            <a:ext cx="4578219" cy="3533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6741912-48F4-A942-B6E4-F8A6DAA87506}"/>
              </a:ext>
            </a:extLst>
          </p:cNvPr>
          <p:cNvSpPr/>
          <p:nvPr/>
        </p:nvSpPr>
        <p:spPr>
          <a:xfrm>
            <a:off x="2472498" y="3419176"/>
            <a:ext cx="4578219" cy="3533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377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8145</TotalTime>
  <Words>431</Words>
  <Application>Microsoft Office PowerPoint</Application>
  <PresentationFormat>Widescreen</PresentationFormat>
  <Paragraphs>82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3" baseType="lpstr">
      <vt:lpstr>Arial</vt:lpstr>
      <vt:lpstr>Calibri</vt:lpstr>
      <vt:lpstr>Century Gothic</vt:lpstr>
      <vt:lpstr>MS Shell Dlg 2</vt:lpstr>
      <vt:lpstr>Wingdings</vt:lpstr>
      <vt:lpstr>Wingdings 3</vt:lpstr>
      <vt:lpstr>Madison</vt:lpstr>
      <vt:lpstr>Malha</vt:lpstr>
      <vt:lpstr>ÁREA LOGÍSTICA 2024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 RECURSOS HUMANOS</dc:title>
  <dc:creator>Francini Ferreira</dc:creator>
  <cp:lastModifiedBy>Aline Gomes</cp:lastModifiedBy>
  <cp:revision>52</cp:revision>
  <dcterms:created xsi:type="dcterms:W3CDTF">2023-12-28T17:16:29Z</dcterms:created>
  <dcterms:modified xsi:type="dcterms:W3CDTF">2024-07-30T14:46:41Z</dcterms:modified>
</cp:coreProperties>
</file>